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 Thin"/>
      <p:regular r:id="rId22"/>
      <p:bold r:id="rId23"/>
      <p:italic r:id="rId24"/>
      <p:boldItalic r:id="rId25"/>
    </p:embeddedFont>
    <p:embeddedFont>
      <p:font typeface="Roboto"/>
      <p:regular r:id="rId26"/>
      <p:bold r:id="rId27"/>
      <p:italic r:id="rId28"/>
      <p:boldItalic r:id="rId29"/>
    </p:embeddedFont>
    <p:embeddedFont>
      <p:font typeface="Roboto Medium"/>
      <p:regular r:id="rId30"/>
      <p:bold r:id="rId31"/>
      <p:italic r:id="rId32"/>
      <p:boldItalic r:id="rId33"/>
    </p:embeddedFont>
    <p:embeddedFont>
      <p:font typeface="Nunito"/>
      <p:regular r:id="rId34"/>
      <p:bold r:id="rId35"/>
      <p:italic r:id="rId36"/>
      <p:boldItalic r:id="rId37"/>
    </p:embeddedFont>
    <p:embeddedFont>
      <p:font typeface="Maven Pro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Thin-regular.fntdata"/><Relationship Id="rId21" Type="http://schemas.openxmlformats.org/officeDocument/2006/relationships/slide" Target="slides/slide16.xml"/><Relationship Id="rId24" Type="http://schemas.openxmlformats.org/officeDocument/2006/relationships/font" Target="fonts/RobotoThin-italic.fntdata"/><Relationship Id="rId23" Type="http://schemas.openxmlformats.org/officeDocument/2006/relationships/font" Target="fonts/RobotoThin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regular.fntdata"/><Relationship Id="rId25" Type="http://schemas.openxmlformats.org/officeDocument/2006/relationships/font" Target="fonts/RobotoThin-boldItalic.fntdata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edium-bold.fntdata"/><Relationship Id="rId30" Type="http://schemas.openxmlformats.org/officeDocument/2006/relationships/font" Target="fonts/RobotoMedium-regular.fntdata"/><Relationship Id="rId11" Type="http://schemas.openxmlformats.org/officeDocument/2006/relationships/slide" Target="slides/slide6.xml"/><Relationship Id="rId33" Type="http://schemas.openxmlformats.org/officeDocument/2006/relationships/font" Target="fonts/RobotoMedium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Medium-italic.fntdata"/><Relationship Id="rId13" Type="http://schemas.openxmlformats.org/officeDocument/2006/relationships/slide" Target="slides/slide8.xml"/><Relationship Id="rId35" Type="http://schemas.openxmlformats.org/officeDocument/2006/relationships/font" Target="fonts/Nunito-bold.fntdata"/><Relationship Id="rId12" Type="http://schemas.openxmlformats.org/officeDocument/2006/relationships/slide" Target="slides/slide7.xml"/><Relationship Id="rId34" Type="http://schemas.openxmlformats.org/officeDocument/2006/relationships/font" Target="fonts/Nunito-regular.fntdata"/><Relationship Id="rId15" Type="http://schemas.openxmlformats.org/officeDocument/2006/relationships/slide" Target="slides/slide10.xml"/><Relationship Id="rId37" Type="http://schemas.openxmlformats.org/officeDocument/2006/relationships/font" Target="fonts/Nunito-boldItalic.fntdata"/><Relationship Id="rId14" Type="http://schemas.openxmlformats.org/officeDocument/2006/relationships/slide" Target="slides/slide9.xml"/><Relationship Id="rId36" Type="http://schemas.openxmlformats.org/officeDocument/2006/relationships/font" Target="fonts/Nunito-italic.fntdata"/><Relationship Id="rId17" Type="http://schemas.openxmlformats.org/officeDocument/2006/relationships/slide" Target="slides/slide12.xml"/><Relationship Id="rId39" Type="http://schemas.openxmlformats.org/officeDocument/2006/relationships/font" Target="fonts/MavenPro-bold.fntdata"/><Relationship Id="rId16" Type="http://schemas.openxmlformats.org/officeDocument/2006/relationships/slide" Target="slides/slide11.xml"/><Relationship Id="rId38" Type="http://schemas.openxmlformats.org/officeDocument/2006/relationships/font" Target="fonts/MavenPro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2.gif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6395733cba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6395733cba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6395733cba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6395733cba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6395733cba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6395733cba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634ed42bc8_0_8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634ed42bc8_0_8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634ed42bc8_0_8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634ed42bc8_0_8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8872b088c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8872b088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634ed42bc8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634ed42bc8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6395733cba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6395733cba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634ed42bc8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634ed42bc8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6395733cba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6395733cba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6395733cb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6395733cb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634ed42bc8_0_7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634ed42bc8_0_7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634ed42bc8_0_8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634ed42bc8_0_8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634ed42bc8_0_8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634ed42bc8_0_8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6395733cba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6395733cba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698838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to Week 3!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20769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Seattle Data Science Chort 20B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22"/>
          <p:cNvSpPr txBox="1"/>
          <p:nvPr>
            <p:ph type="ctrTitle"/>
          </p:nvPr>
        </p:nvSpPr>
        <p:spPr>
          <a:xfrm>
            <a:off x="390500" y="322194"/>
            <a:ext cx="4255500" cy="9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get there?</a:t>
            </a:r>
            <a:endParaRPr/>
          </a:p>
        </p:txBody>
      </p:sp>
      <p:sp>
        <p:nvSpPr>
          <p:cNvPr id="464" name="Google Shape;464;p22"/>
          <p:cNvSpPr txBox="1"/>
          <p:nvPr/>
        </p:nvSpPr>
        <p:spPr>
          <a:xfrm>
            <a:off x="2820450" y="1237200"/>
            <a:ext cx="35031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Don’t just start madly coding!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465" name="Google Shape;46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0838" y="1761950"/>
            <a:ext cx="4662336" cy="2797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23"/>
          <p:cNvSpPr txBox="1"/>
          <p:nvPr>
            <p:ph type="ctrTitle"/>
          </p:nvPr>
        </p:nvSpPr>
        <p:spPr>
          <a:xfrm>
            <a:off x="390500" y="322194"/>
            <a:ext cx="4255500" cy="9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get there?</a:t>
            </a:r>
            <a:endParaRPr/>
          </a:p>
        </p:txBody>
      </p:sp>
      <p:sp>
        <p:nvSpPr>
          <p:cNvPr id="471" name="Google Shape;471;p23"/>
          <p:cNvSpPr txBox="1"/>
          <p:nvPr>
            <p:ph idx="1" type="subTitle"/>
          </p:nvPr>
        </p:nvSpPr>
        <p:spPr>
          <a:xfrm>
            <a:off x="613100" y="1237200"/>
            <a:ext cx="8197800" cy="33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(1) Look at the big picture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What is necessary? What isn’t?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(2) Make a list of pain points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Integrate feedback from Friday demos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Talk to other Fellows - get to know each other’s projects, and get feedback on your own!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TA and Alumni feedback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(3) Prioritize your schedule based on ROI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Set milestones, estimate time, calendar your time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Crucial in industry, should know how much time it will take/you plan to spend on any given task (also another way to control the panic)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(4) Execute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Work your way down your checklist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Cut items from the back of your list (these should be lower priority)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Don’t forget to take breaks!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4"/>
          <p:cNvSpPr txBox="1"/>
          <p:nvPr>
            <p:ph type="ctrTitle"/>
          </p:nvPr>
        </p:nvSpPr>
        <p:spPr>
          <a:xfrm>
            <a:off x="824000" y="395318"/>
            <a:ext cx="1800600" cy="8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Do’s</a:t>
            </a:r>
            <a:endParaRPr/>
          </a:p>
        </p:txBody>
      </p:sp>
      <p:sp>
        <p:nvSpPr>
          <p:cNvPr id="477" name="Google Shape;477;p24"/>
          <p:cNvSpPr txBox="1"/>
          <p:nvPr>
            <p:ph idx="1" type="subTitle"/>
          </p:nvPr>
        </p:nvSpPr>
        <p:spPr>
          <a:xfrm>
            <a:off x="4572000" y="1370175"/>
            <a:ext cx="3828900" cy="30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Have broken buttons that you plan to fix - only show the stuff that works!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Forget to test your app in lots of ways. 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Make excuses for what you didn’t build. 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“I originally planned for it to be like this, but…” Companies don’t know what the goal was! Just put your best foot forward and exude confidence and price!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478" name="Google Shape;478;p24"/>
          <p:cNvSpPr txBox="1"/>
          <p:nvPr>
            <p:ph type="ctrTitle"/>
          </p:nvPr>
        </p:nvSpPr>
        <p:spPr>
          <a:xfrm>
            <a:off x="4995125" y="395318"/>
            <a:ext cx="1800600" cy="8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Don’t’s</a:t>
            </a:r>
            <a:endParaRPr/>
          </a:p>
        </p:txBody>
      </p:sp>
      <p:sp>
        <p:nvSpPr>
          <p:cNvPr id="479" name="Google Shape;479;p24"/>
          <p:cNvSpPr txBox="1"/>
          <p:nvPr/>
        </p:nvSpPr>
        <p:spPr>
          <a:xfrm>
            <a:off x="668050" y="1370175"/>
            <a:ext cx="3292200" cy="31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Remember that companies don’t know what you set out to do.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Give clear use cases and speak to your audience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FFFFFF"/>
                </a:solidFill>
              </a:rPr>
              <a:t>Will </a:t>
            </a:r>
            <a:r>
              <a:rPr i="1" lang="en">
                <a:solidFill>
                  <a:srgbClr val="FFFFFF"/>
                </a:solidFill>
              </a:rPr>
              <a:t>both</a:t>
            </a:r>
            <a:r>
              <a:rPr lang="en">
                <a:solidFill>
                  <a:srgbClr val="FFFFFF"/>
                </a:solidFill>
              </a:rPr>
              <a:t> Nordstrom and Philips understand your app?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Remember to use your fellow Fellows! 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25"/>
          <p:cNvSpPr txBox="1"/>
          <p:nvPr>
            <p:ph type="ctrTitle"/>
          </p:nvPr>
        </p:nvSpPr>
        <p:spPr>
          <a:xfrm>
            <a:off x="357275" y="232700"/>
            <a:ext cx="7613400" cy="6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Friday Deliverables</a:t>
            </a:r>
            <a:endParaRPr/>
          </a:p>
        </p:txBody>
      </p:sp>
      <p:sp>
        <p:nvSpPr>
          <p:cNvPr id="485" name="Google Shape;485;p25"/>
          <p:cNvSpPr txBox="1"/>
          <p:nvPr>
            <p:ph idx="1" type="subTitle"/>
          </p:nvPr>
        </p:nvSpPr>
        <p:spPr>
          <a:xfrm>
            <a:off x="709700" y="725250"/>
            <a:ext cx="7984200" cy="39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b="1"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Introduction: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What is the problem? Who is the user? How will you solve it?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b="1"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Approach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What data do you have? What features did you create?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What algorithm did you apply? Why is it appropriate?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b="1"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Validation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What metrics did you chose? How do we know it worked?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b="1"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Technical challenge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What was the hardest or trickiest part? It might not be obvious to us.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Under 5 minutes</a:t>
            </a: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r>
              <a:rPr b="1"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Succinct speakers convey strong communication.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26"/>
          <p:cNvSpPr txBox="1"/>
          <p:nvPr>
            <p:ph type="ctrTitle"/>
          </p:nvPr>
        </p:nvSpPr>
        <p:spPr>
          <a:xfrm>
            <a:off x="1392000" y="1635300"/>
            <a:ext cx="63600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look at the calendar for this week!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June 8 - June 12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27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pic>
        <p:nvPicPr>
          <p:cNvPr id="496" name="Google Shape;49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5600" y="995550"/>
            <a:ext cx="28575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28"/>
          <p:cNvSpPr txBox="1"/>
          <p:nvPr>
            <p:ph type="ctrTitle"/>
          </p:nvPr>
        </p:nvSpPr>
        <p:spPr>
          <a:xfrm>
            <a:off x="316500" y="476750"/>
            <a:ext cx="7358100" cy="6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Daily Standup</a:t>
            </a:r>
            <a:endParaRPr b="0"/>
          </a:p>
        </p:txBody>
      </p:sp>
      <p:sp>
        <p:nvSpPr>
          <p:cNvPr id="502" name="Google Shape;502;p28"/>
          <p:cNvSpPr txBox="1"/>
          <p:nvPr>
            <p:ph idx="1" type="subTitle"/>
          </p:nvPr>
        </p:nvSpPr>
        <p:spPr>
          <a:xfrm>
            <a:off x="738300" y="1473900"/>
            <a:ext cx="6936300" cy="28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Weekly practice of pitching your data product in 1-2 sentences.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E.g. </a:t>
            </a:r>
            <a:r>
              <a:rPr i="1"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I’m building a tool [name] that helps [user] to perform [actionable item] using [ML tool]?</a:t>
            </a:r>
            <a:endParaRPr i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Tell us what you’ll be working on this week.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Tell us what you’ll need the most help with.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/>
        </p:nvSpPr>
        <p:spPr>
          <a:xfrm>
            <a:off x="963450" y="367150"/>
            <a:ext cx="72171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0000"/>
                </a:solidFill>
                <a:latin typeface="Nunito"/>
                <a:ea typeface="Nunito"/>
                <a:cs typeface="Nunito"/>
                <a:sym typeface="Nunito"/>
              </a:rPr>
              <a:t>C</a:t>
            </a:r>
            <a:r>
              <a:rPr b="1" lang="en" sz="4800">
                <a:solidFill>
                  <a:srgbClr val="FF9900"/>
                </a:solidFill>
                <a:latin typeface="Nunito"/>
                <a:ea typeface="Nunito"/>
                <a:cs typeface="Nunito"/>
                <a:sym typeface="Nunito"/>
              </a:rPr>
              <a:t>O</a:t>
            </a:r>
            <a:r>
              <a:rPr b="1" lang="en" sz="4800">
                <a:solidFill>
                  <a:srgbClr val="FFFF00"/>
                </a:solidFill>
                <a:latin typeface="Nunito"/>
                <a:ea typeface="Nunito"/>
                <a:cs typeface="Nunito"/>
                <a:sym typeface="Nunito"/>
              </a:rPr>
              <a:t>N</a:t>
            </a:r>
            <a:r>
              <a:rPr b="1" lang="en" sz="4800">
                <a:solidFill>
                  <a:srgbClr val="00FF00"/>
                </a:solidFill>
                <a:latin typeface="Nunito"/>
                <a:ea typeface="Nunito"/>
                <a:cs typeface="Nunito"/>
                <a:sym typeface="Nunito"/>
              </a:rPr>
              <a:t>G</a:t>
            </a:r>
            <a:r>
              <a:rPr b="1" lang="en" sz="4800">
                <a:solidFill>
                  <a:srgbClr val="00FFFF"/>
                </a:solidFill>
                <a:latin typeface="Nunito"/>
                <a:ea typeface="Nunito"/>
                <a:cs typeface="Nunito"/>
                <a:sym typeface="Nunito"/>
              </a:rPr>
              <a:t>R</a:t>
            </a:r>
            <a:r>
              <a:rPr b="1" lang="en" sz="48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A</a:t>
            </a:r>
            <a:r>
              <a:rPr b="1" lang="en" sz="4800">
                <a:solidFill>
                  <a:srgbClr val="0000FF"/>
                </a:solidFill>
                <a:latin typeface="Nunito"/>
                <a:ea typeface="Nunito"/>
                <a:cs typeface="Nunito"/>
                <a:sym typeface="Nunito"/>
              </a:rPr>
              <a:t>T</a:t>
            </a:r>
            <a:r>
              <a:rPr b="1" lang="en" sz="4800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U</a:t>
            </a:r>
            <a:r>
              <a:rPr b="1" lang="en" sz="4800">
                <a:solidFill>
                  <a:srgbClr val="FF00FF"/>
                </a:solidFill>
                <a:latin typeface="Nunito"/>
                <a:ea typeface="Nunito"/>
                <a:cs typeface="Nunito"/>
                <a:sym typeface="Nunito"/>
              </a:rPr>
              <a:t>L</a:t>
            </a:r>
            <a:r>
              <a:rPr b="1" lang="en" sz="4800">
                <a:solidFill>
                  <a:srgbClr val="980000"/>
                </a:solidFill>
                <a:latin typeface="Nunito"/>
                <a:ea typeface="Nunito"/>
                <a:cs typeface="Nunito"/>
                <a:sym typeface="Nunito"/>
              </a:rPr>
              <a:t>A</a:t>
            </a:r>
            <a:r>
              <a:rPr b="1" lang="en" sz="4800">
                <a:solidFill>
                  <a:srgbClr val="FF0000"/>
                </a:solidFill>
                <a:latin typeface="Nunito"/>
                <a:ea typeface="Nunito"/>
                <a:cs typeface="Nunito"/>
                <a:sym typeface="Nunito"/>
              </a:rPr>
              <a:t>T</a:t>
            </a:r>
            <a:r>
              <a:rPr b="1" lang="en" sz="4800">
                <a:solidFill>
                  <a:srgbClr val="FF9900"/>
                </a:solidFill>
                <a:latin typeface="Nunito"/>
                <a:ea typeface="Nunito"/>
                <a:cs typeface="Nunito"/>
                <a:sym typeface="Nunito"/>
              </a:rPr>
              <a:t>I</a:t>
            </a:r>
            <a:r>
              <a:rPr b="1" lang="en" sz="4800">
                <a:solidFill>
                  <a:srgbClr val="FFFF00"/>
                </a:solidFill>
                <a:latin typeface="Nunito"/>
                <a:ea typeface="Nunito"/>
                <a:cs typeface="Nunito"/>
                <a:sym typeface="Nunito"/>
              </a:rPr>
              <a:t>O</a:t>
            </a:r>
            <a:r>
              <a:rPr b="1" lang="en" sz="4800">
                <a:solidFill>
                  <a:srgbClr val="00FF00"/>
                </a:solidFill>
                <a:latin typeface="Nunito"/>
                <a:ea typeface="Nunito"/>
                <a:cs typeface="Nunito"/>
                <a:sym typeface="Nunito"/>
              </a:rPr>
              <a:t>N</a:t>
            </a:r>
            <a:r>
              <a:rPr b="1" lang="en" sz="4800">
                <a:solidFill>
                  <a:srgbClr val="00FFFF"/>
                </a:solidFill>
                <a:latin typeface="Nunito"/>
                <a:ea typeface="Nunito"/>
                <a:cs typeface="Nunito"/>
                <a:sym typeface="Nunito"/>
              </a:rPr>
              <a:t>S</a:t>
            </a:r>
            <a:r>
              <a:rPr b="1" lang="en" sz="4800">
                <a:solidFill>
                  <a:srgbClr val="0000FF"/>
                </a:solidFill>
                <a:latin typeface="Nunito"/>
                <a:ea typeface="Nunito"/>
                <a:cs typeface="Nunito"/>
                <a:sym typeface="Nunito"/>
              </a:rPr>
              <a:t>!</a:t>
            </a:r>
            <a:r>
              <a:rPr b="1" lang="en" sz="4800">
                <a:solidFill>
                  <a:srgbClr val="9900FF"/>
                </a:solidFill>
                <a:latin typeface="Nunito"/>
                <a:ea typeface="Nunito"/>
                <a:cs typeface="Nunito"/>
                <a:sym typeface="Nunito"/>
              </a:rPr>
              <a:t>!</a:t>
            </a:r>
            <a:endParaRPr b="1" sz="4800">
              <a:solidFill>
                <a:srgbClr val="9900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84" name="Google Shape;284;p14"/>
          <p:cNvSpPr txBox="1"/>
          <p:nvPr>
            <p:ph type="ctrTitle"/>
          </p:nvPr>
        </p:nvSpPr>
        <p:spPr>
          <a:xfrm>
            <a:off x="487125" y="2059950"/>
            <a:ext cx="3674700" cy="10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built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MVP!</a:t>
            </a:r>
            <a:endParaRPr/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3050" y="1236550"/>
            <a:ext cx="3549575" cy="354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/>
          <p:nvPr>
            <p:ph type="ctrTitle"/>
          </p:nvPr>
        </p:nvSpPr>
        <p:spPr>
          <a:xfrm>
            <a:off x="311475" y="259325"/>
            <a:ext cx="6753900" cy="6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the weeks:</a:t>
            </a:r>
            <a:endParaRPr/>
          </a:p>
        </p:txBody>
      </p:sp>
      <p:sp>
        <p:nvSpPr>
          <p:cNvPr id="291" name="Google Shape;291;p15"/>
          <p:cNvSpPr/>
          <p:nvPr/>
        </p:nvSpPr>
        <p:spPr>
          <a:xfrm>
            <a:off x="833420" y="1097225"/>
            <a:ext cx="1816193" cy="3711155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5"/>
          <p:cNvSpPr/>
          <p:nvPr/>
        </p:nvSpPr>
        <p:spPr>
          <a:xfrm>
            <a:off x="779375" y="1150050"/>
            <a:ext cx="1816200" cy="191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1D7E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5"/>
          <p:cNvSpPr/>
          <p:nvPr/>
        </p:nvSpPr>
        <p:spPr>
          <a:xfrm>
            <a:off x="882850" y="1150040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Week 1</a:t>
            </a:r>
            <a:endParaRPr sz="2400">
              <a:solidFill>
                <a:srgbClr val="6AA84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294" name="Google Shape;294;p15"/>
          <p:cNvSpPr/>
          <p:nvPr/>
        </p:nvSpPr>
        <p:spPr>
          <a:xfrm rot="5400000">
            <a:off x="1532650" y="3061375"/>
            <a:ext cx="324000" cy="2487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2738430" y="1097225"/>
            <a:ext cx="1816193" cy="3711155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2684375" y="1150050"/>
            <a:ext cx="1816193" cy="1914025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 rot="5400000">
            <a:off x="3415368" y="3061340"/>
            <a:ext cx="354237" cy="24876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5"/>
          <p:cNvSpPr/>
          <p:nvPr/>
        </p:nvSpPr>
        <p:spPr>
          <a:xfrm>
            <a:off x="4643441" y="1097225"/>
            <a:ext cx="1816193" cy="3711155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15"/>
          <p:cNvSpPr/>
          <p:nvPr/>
        </p:nvSpPr>
        <p:spPr>
          <a:xfrm>
            <a:off x="4589400" y="1150050"/>
            <a:ext cx="1816193" cy="1914025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B45F0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15"/>
          <p:cNvSpPr/>
          <p:nvPr/>
        </p:nvSpPr>
        <p:spPr>
          <a:xfrm rot="5400000">
            <a:off x="5320379" y="3061340"/>
            <a:ext cx="354237" cy="24876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5"/>
          <p:cNvSpPr/>
          <p:nvPr/>
        </p:nvSpPr>
        <p:spPr>
          <a:xfrm>
            <a:off x="6548441" y="1097225"/>
            <a:ext cx="1816193" cy="3711155"/>
          </a:xfrm>
          <a:prstGeom prst="rect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51C75"/>
              </a:solidFill>
            </a:endParaRPr>
          </a:p>
        </p:txBody>
      </p:sp>
      <p:sp>
        <p:nvSpPr>
          <p:cNvPr id="302" name="Google Shape;302;p15"/>
          <p:cNvSpPr/>
          <p:nvPr/>
        </p:nvSpPr>
        <p:spPr>
          <a:xfrm>
            <a:off x="6494400" y="1150050"/>
            <a:ext cx="1816193" cy="1914025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303" name="Google Shape;303;p15"/>
          <p:cNvSpPr/>
          <p:nvPr/>
        </p:nvSpPr>
        <p:spPr>
          <a:xfrm rot="5400000">
            <a:off x="7225377" y="3061402"/>
            <a:ext cx="354300" cy="2487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51C75"/>
              </a:solidFill>
            </a:endParaRPr>
          </a:p>
        </p:txBody>
      </p:sp>
      <p:sp>
        <p:nvSpPr>
          <p:cNvPr id="304" name="Google Shape;304;p15"/>
          <p:cNvSpPr/>
          <p:nvPr/>
        </p:nvSpPr>
        <p:spPr>
          <a:xfrm>
            <a:off x="2797738" y="1150052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Week 2</a:t>
            </a:r>
            <a:endParaRPr sz="2400">
              <a:solidFill>
                <a:srgbClr val="0000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305" name="Google Shape;305;p15"/>
          <p:cNvSpPr/>
          <p:nvPr/>
        </p:nvSpPr>
        <p:spPr>
          <a:xfrm>
            <a:off x="4712713" y="1150052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Week 3</a:t>
            </a:r>
            <a:endParaRPr sz="2400">
              <a:solidFill>
                <a:srgbClr val="FF9900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306" name="Google Shape;306;p15"/>
          <p:cNvSpPr/>
          <p:nvPr/>
        </p:nvSpPr>
        <p:spPr>
          <a:xfrm>
            <a:off x="4616425" y="3347725"/>
            <a:ext cx="1816200" cy="12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7" name="Google Shape;307;p15"/>
          <p:cNvSpPr/>
          <p:nvPr/>
        </p:nvSpPr>
        <p:spPr>
          <a:xfrm>
            <a:off x="6637538" y="1190327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Week 4</a:t>
            </a:r>
            <a:endParaRPr sz="2400">
              <a:solidFill>
                <a:srgbClr val="9900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"/>
          <p:cNvSpPr txBox="1"/>
          <p:nvPr>
            <p:ph type="ctrTitle"/>
          </p:nvPr>
        </p:nvSpPr>
        <p:spPr>
          <a:xfrm>
            <a:off x="311475" y="259325"/>
            <a:ext cx="6753900" cy="6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the weeks:</a:t>
            </a:r>
            <a:endParaRPr/>
          </a:p>
        </p:txBody>
      </p:sp>
      <p:sp>
        <p:nvSpPr>
          <p:cNvPr id="313" name="Google Shape;313;p16"/>
          <p:cNvSpPr/>
          <p:nvPr/>
        </p:nvSpPr>
        <p:spPr>
          <a:xfrm>
            <a:off x="833420" y="1097225"/>
            <a:ext cx="1816200" cy="37113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6"/>
          <p:cNvSpPr/>
          <p:nvPr/>
        </p:nvSpPr>
        <p:spPr>
          <a:xfrm>
            <a:off x="779375" y="1150050"/>
            <a:ext cx="1816200" cy="191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1D7E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16"/>
          <p:cNvSpPr/>
          <p:nvPr/>
        </p:nvSpPr>
        <p:spPr>
          <a:xfrm>
            <a:off x="902725" y="1535122"/>
            <a:ext cx="16236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AA84F"/>
                </a:solidFill>
                <a:latin typeface="Roboto Medium"/>
                <a:ea typeface="Roboto Medium"/>
                <a:cs typeface="Roboto Medium"/>
                <a:sym typeface="Roboto Medium"/>
              </a:rPr>
              <a:t>Project Ideation</a:t>
            </a:r>
            <a:endParaRPr sz="1600">
              <a:solidFill>
                <a:srgbClr val="6AA84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16" name="Google Shape;316;p16"/>
          <p:cNvSpPr/>
          <p:nvPr/>
        </p:nvSpPr>
        <p:spPr>
          <a:xfrm>
            <a:off x="902763" y="1928037"/>
            <a:ext cx="16236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905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CoNVO</a:t>
            </a:r>
            <a:endParaRPr sz="1200">
              <a:solidFill>
                <a:srgbClr val="6AA84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Fellow Projects</a:t>
            </a:r>
            <a:endParaRPr sz="1200">
              <a:solidFill>
                <a:srgbClr val="6AA84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Consulting projects</a:t>
            </a:r>
            <a:endParaRPr sz="1200">
              <a:solidFill>
                <a:srgbClr val="6AA84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7" name="Google Shape;317;p16"/>
          <p:cNvSpPr/>
          <p:nvPr/>
        </p:nvSpPr>
        <p:spPr>
          <a:xfrm>
            <a:off x="882850" y="1150040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Week 1</a:t>
            </a:r>
            <a:endParaRPr sz="2400">
              <a:solidFill>
                <a:srgbClr val="6AA84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318" name="Google Shape;318;p16"/>
          <p:cNvSpPr/>
          <p:nvPr/>
        </p:nvSpPr>
        <p:spPr>
          <a:xfrm rot="5400000">
            <a:off x="1532650" y="3061375"/>
            <a:ext cx="324000" cy="2487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16"/>
          <p:cNvSpPr/>
          <p:nvPr/>
        </p:nvSpPr>
        <p:spPr>
          <a:xfrm>
            <a:off x="833400" y="3347727"/>
            <a:ext cx="1816200" cy="14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Kick-ass project idea with a clear user, a demonstrable need, available data, and results in an actionable insight.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0" name="Google Shape;320;p16"/>
          <p:cNvSpPr/>
          <p:nvPr/>
        </p:nvSpPr>
        <p:spPr>
          <a:xfrm>
            <a:off x="2738430" y="1097225"/>
            <a:ext cx="1816200" cy="37113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16"/>
          <p:cNvSpPr/>
          <p:nvPr/>
        </p:nvSpPr>
        <p:spPr>
          <a:xfrm>
            <a:off x="2684375" y="1150050"/>
            <a:ext cx="1816200" cy="191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16"/>
          <p:cNvSpPr/>
          <p:nvPr/>
        </p:nvSpPr>
        <p:spPr>
          <a:xfrm rot="5400000">
            <a:off x="3415366" y="3061402"/>
            <a:ext cx="354300" cy="2487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16"/>
          <p:cNvSpPr/>
          <p:nvPr/>
        </p:nvSpPr>
        <p:spPr>
          <a:xfrm>
            <a:off x="4643441" y="1097225"/>
            <a:ext cx="1816200" cy="37113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4589400" y="1150050"/>
            <a:ext cx="1816200" cy="191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B45F0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6"/>
          <p:cNvSpPr/>
          <p:nvPr/>
        </p:nvSpPr>
        <p:spPr>
          <a:xfrm rot="5400000">
            <a:off x="5320377" y="3061402"/>
            <a:ext cx="354300" cy="2487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6548441" y="1097225"/>
            <a:ext cx="1816200" cy="3711300"/>
          </a:xfrm>
          <a:prstGeom prst="rect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51C75"/>
              </a:solidFill>
            </a:endParaRPr>
          </a:p>
        </p:txBody>
      </p:sp>
      <p:sp>
        <p:nvSpPr>
          <p:cNvPr id="327" name="Google Shape;327;p16"/>
          <p:cNvSpPr/>
          <p:nvPr/>
        </p:nvSpPr>
        <p:spPr>
          <a:xfrm>
            <a:off x="6494400" y="1150050"/>
            <a:ext cx="1816200" cy="191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328" name="Google Shape;328;p16"/>
          <p:cNvSpPr/>
          <p:nvPr/>
        </p:nvSpPr>
        <p:spPr>
          <a:xfrm rot="5400000">
            <a:off x="7225377" y="3061402"/>
            <a:ext cx="354300" cy="2487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51C75"/>
              </a:solidFill>
            </a:endParaRPr>
          </a:p>
        </p:txBody>
      </p:sp>
      <p:sp>
        <p:nvSpPr>
          <p:cNvPr id="329" name="Google Shape;329;p16"/>
          <p:cNvSpPr/>
          <p:nvPr/>
        </p:nvSpPr>
        <p:spPr>
          <a:xfrm>
            <a:off x="2797738" y="1150052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Week 2</a:t>
            </a:r>
            <a:endParaRPr sz="2400">
              <a:solidFill>
                <a:srgbClr val="0000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330" name="Google Shape;330;p16"/>
          <p:cNvSpPr/>
          <p:nvPr/>
        </p:nvSpPr>
        <p:spPr>
          <a:xfrm>
            <a:off x="4712713" y="1150052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Week 3</a:t>
            </a:r>
            <a:endParaRPr sz="2400">
              <a:solidFill>
                <a:srgbClr val="FF9900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331" name="Google Shape;331;p16"/>
          <p:cNvSpPr/>
          <p:nvPr/>
        </p:nvSpPr>
        <p:spPr>
          <a:xfrm>
            <a:off x="4616425" y="3347725"/>
            <a:ext cx="1816200" cy="12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2" name="Google Shape;332;p16"/>
          <p:cNvSpPr/>
          <p:nvPr/>
        </p:nvSpPr>
        <p:spPr>
          <a:xfrm>
            <a:off x="6637538" y="1190327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Week 4</a:t>
            </a:r>
            <a:endParaRPr sz="2400">
              <a:solidFill>
                <a:srgbClr val="9900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7"/>
          <p:cNvSpPr txBox="1"/>
          <p:nvPr>
            <p:ph type="ctrTitle"/>
          </p:nvPr>
        </p:nvSpPr>
        <p:spPr>
          <a:xfrm>
            <a:off x="311475" y="259325"/>
            <a:ext cx="6753900" cy="6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the weeks:</a:t>
            </a:r>
            <a:endParaRPr/>
          </a:p>
        </p:txBody>
      </p:sp>
      <p:sp>
        <p:nvSpPr>
          <p:cNvPr id="338" name="Google Shape;338;p17"/>
          <p:cNvSpPr/>
          <p:nvPr/>
        </p:nvSpPr>
        <p:spPr>
          <a:xfrm>
            <a:off x="833420" y="1097225"/>
            <a:ext cx="1816200" cy="37113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17"/>
          <p:cNvSpPr/>
          <p:nvPr/>
        </p:nvSpPr>
        <p:spPr>
          <a:xfrm>
            <a:off x="779375" y="1150050"/>
            <a:ext cx="1816200" cy="191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1D7E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17"/>
          <p:cNvSpPr/>
          <p:nvPr/>
        </p:nvSpPr>
        <p:spPr>
          <a:xfrm>
            <a:off x="902725" y="1535122"/>
            <a:ext cx="16236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AA84F"/>
                </a:solidFill>
                <a:latin typeface="Roboto Medium"/>
                <a:ea typeface="Roboto Medium"/>
                <a:cs typeface="Roboto Medium"/>
                <a:sym typeface="Roboto Medium"/>
              </a:rPr>
              <a:t>Project Ideation</a:t>
            </a:r>
            <a:endParaRPr sz="1600">
              <a:solidFill>
                <a:srgbClr val="6AA84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41" name="Google Shape;341;p17"/>
          <p:cNvSpPr/>
          <p:nvPr/>
        </p:nvSpPr>
        <p:spPr>
          <a:xfrm>
            <a:off x="902763" y="1928037"/>
            <a:ext cx="16236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905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CoNVO</a:t>
            </a:r>
            <a:endParaRPr sz="1200">
              <a:solidFill>
                <a:srgbClr val="6AA84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Fellow Projects</a:t>
            </a:r>
            <a:endParaRPr sz="1200">
              <a:solidFill>
                <a:srgbClr val="6AA84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Consulting projects</a:t>
            </a:r>
            <a:endParaRPr sz="1200">
              <a:solidFill>
                <a:srgbClr val="6AA84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2" name="Google Shape;342;p17"/>
          <p:cNvSpPr/>
          <p:nvPr/>
        </p:nvSpPr>
        <p:spPr>
          <a:xfrm>
            <a:off x="882850" y="1150040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Week 1</a:t>
            </a:r>
            <a:endParaRPr sz="2400">
              <a:solidFill>
                <a:srgbClr val="6AA84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343" name="Google Shape;343;p17"/>
          <p:cNvSpPr/>
          <p:nvPr/>
        </p:nvSpPr>
        <p:spPr>
          <a:xfrm rot="5400000">
            <a:off x="1532650" y="3061375"/>
            <a:ext cx="324000" cy="2487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33400" y="3347727"/>
            <a:ext cx="1816200" cy="14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Kick-ass project idea with a clear user, a demonstrable need, available data, and results in an actionable insight.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5" name="Google Shape;345;p17"/>
          <p:cNvSpPr/>
          <p:nvPr/>
        </p:nvSpPr>
        <p:spPr>
          <a:xfrm>
            <a:off x="2738430" y="1097225"/>
            <a:ext cx="1816200" cy="37113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2684375" y="1150050"/>
            <a:ext cx="1816200" cy="191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 rot="5400000">
            <a:off x="3415366" y="3061402"/>
            <a:ext cx="354300" cy="2487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4643441" y="1097225"/>
            <a:ext cx="1816200" cy="37113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4589400" y="1150050"/>
            <a:ext cx="1816200" cy="191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B45F0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 rot="5400000">
            <a:off x="5320377" y="3061402"/>
            <a:ext cx="354300" cy="2487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6548441" y="1097225"/>
            <a:ext cx="1816200" cy="3711300"/>
          </a:xfrm>
          <a:prstGeom prst="rect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51C75"/>
              </a:solidFill>
            </a:endParaRPr>
          </a:p>
        </p:txBody>
      </p:sp>
      <p:sp>
        <p:nvSpPr>
          <p:cNvPr id="352" name="Google Shape;352;p17"/>
          <p:cNvSpPr/>
          <p:nvPr/>
        </p:nvSpPr>
        <p:spPr>
          <a:xfrm>
            <a:off x="6494400" y="1150050"/>
            <a:ext cx="1816200" cy="191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353" name="Google Shape;353;p17"/>
          <p:cNvSpPr/>
          <p:nvPr/>
        </p:nvSpPr>
        <p:spPr>
          <a:xfrm rot="5400000">
            <a:off x="7225377" y="3061402"/>
            <a:ext cx="354300" cy="2487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51C75"/>
              </a:solidFill>
            </a:endParaRPr>
          </a:p>
        </p:txBody>
      </p:sp>
      <p:sp>
        <p:nvSpPr>
          <p:cNvPr id="354" name="Google Shape;354;p17"/>
          <p:cNvSpPr/>
          <p:nvPr/>
        </p:nvSpPr>
        <p:spPr>
          <a:xfrm>
            <a:off x="2797738" y="1150052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Week 2</a:t>
            </a:r>
            <a:endParaRPr sz="2400">
              <a:solidFill>
                <a:srgbClr val="0000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355" name="Google Shape;355;p17"/>
          <p:cNvSpPr/>
          <p:nvPr/>
        </p:nvSpPr>
        <p:spPr>
          <a:xfrm>
            <a:off x="4712713" y="1150052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Week 3</a:t>
            </a:r>
            <a:endParaRPr sz="2400">
              <a:solidFill>
                <a:srgbClr val="FF9900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356" name="Google Shape;356;p17"/>
          <p:cNvSpPr/>
          <p:nvPr/>
        </p:nvSpPr>
        <p:spPr>
          <a:xfrm>
            <a:off x="4616425" y="3347725"/>
            <a:ext cx="1816200" cy="12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" name="Google Shape;357;p17"/>
          <p:cNvSpPr/>
          <p:nvPr/>
        </p:nvSpPr>
        <p:spPr>
          <a:xfrm>
            <a:off x="6637538" y="1190327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Week 4</a:t>
            </a:r>
            <a:endParaRPr sz="2400">
              <a:solidFill>
                <a:srgbClr val="9900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358" name="Google Shape;358;p17"/>
          <p:cNvSpPr/>
          <p:nvPr/>
        </p:nvSpPr>
        <p:spPr>
          <a:xfrm>
            <a:off x="2817613" y="1535135"/>
            <a:ext cx="16236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FF"/>
                </a:solidFill>
                <a:latin typeface="Roboto Medium"/>
                <a:ea typeface="Roboto Medium"/>
                <a:cs typeface="Roboto Medium"/>
                <a:sym typeface="Roboto Medium"/>
              </a:rPr>
              <a:t>MVP</a:t>
            </a:r>
            <a:endParaRPr sz="1600">
              <a:solidFill>
                <a:srgbClr val="0000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59" name="Google Shape;359;p17"/>
          <p:cNvSpPr/>
          <p:nvPr/>
        </p:nvSpPr>
        <p:spPr>
          <a:xfrm>
            <a:off x="2817650" y="1928050"/>
            <a:ext cx="16236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90500" lvl="0" marL="17145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Data cleaning and ingestion</a:t>
            </a:r>
            <a:endParaRPr sz="12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17145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ML algorithm</a:t>
            </a:r>
            <a:endParaRPr sz="12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17145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Basic output</a:t>
            </a:r>
            <a:endParaRPr sz="12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0" name="Google Shape;360;p17"/>
          <p:cNvSpPr/>
          <p:nvPr/>
        </p:nvSpPr>
        <p:spPr>
          <a:xfrm>
            <a:off x="2797738" y="1150052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Week 2</a:t>
            </a:r>
            <a:endParaRPr sz="2400">
              <a:solidFill>
                <a:srgbClr val="0000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grpSp>
        <p:nvGrpSpPr>
          <p:cNvPr id="361" name="Google Shape;361;p17"/>
          <p:cNvGrpSpPr/>
          <p:nvPr/>
        </p:nvGrpSpPr>
        <p:grpSpPr>
          <a:xfrm>
            <a:off x="2724925" y="3736950"/>
            <a:ext cx="1816200" cy="431383"/>
            <a:chOff x="2724925" y="3736950"/>
            <a:chExt cx="1816200" cy="431383"/>
          </a:xfrm>
        </p:grpSpPr>
        <p:sp>
          <p:nvSpPr>
            <p:cNvPr id="362" name="Google Shape;362;p17"/>
            <p:cNvSpPr/>
            <p:nvPr/>
          </p:nvSpPr>
          <p:spPr>
            <a:xfrm>
              <a:off x="2724925" y="3814033"/>
              <a:ext cx="1816200" cy="35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Data + algorithm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63" name="Google Shape;363;p17"/>
            <p:cNvSpPr/>
            <p:nvPr/>
          </p:nvSpPr>
          <p:spPr>
            <a:xfrm>
              <a:off x="3508663" y="3736950"/>
              <a:ext cx="248700" cy="1239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4" name="Google Shape;364;p17"/>
          <p:cNvSpPr txBox="1"/>
          <p:nvPr/>
        </p:nvSpPr>
        <p:spPr>
          <a:xfrm>
            <a:off x="2821200" y="3347725"/>
            <a:ext cx="16236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Interactive button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65" name="Google Shape;365;p17"/>
          <p:cNvGrpSpPr/>
          <p:nvPr/>
        </p:nvGrpSpPr>
        <p:grpSpPr>
          <a:xfrm>
            <a:off x="2847925" y="4234900"/>
            <a:ext cx="1570200" cy="447888"/>
            <a:chOff x="2847925" y="4234900"/>
            <a:chExt cx="1570200" cy="447888"/>
          </a:xfrm>
        </p:grpSpPr>
        <p:sp>
          <p:nvSpPr>
            <p:cNvPr id="366" name="Google Shape;366;p17"/>
            <p:cNvSpPr/>
            <p:nvPr/>
          </p:nvSpPr>
          <p:spPr>
            <a:xfrm>
              <a:off x="3508663" y="4234900"/>
              <a:ext cx="248700" cy="1239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7"/>
            <p:cNvSpPr txBox="1"/>
            <p:nvPr/>
          </p:nvSpPr>
          <p:spPr>
            <a:xfrm>
              <a:off x="2847925" y="4358788"/>
              <a:ext cx="1570200" cy="32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Output / Result</a:t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8"/>
          <p:cNvSpPr txBox="1"/>
          <p:nvPr>
            <p:ph type="ctrTitle"/>
          </p:nvPr>
        </p:nvSpPr>
        <p:spPr>
          <a:xfrm>
            <a:off x="311475" y="259325"/>
            <a:ext cx="6753900" cy="6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the weeks:</a:t>
            </a:r>
            <a:endParaRPr/>
          </a:p>
        </p:txBody>
      </p:sp>
      <p:sp>
        <p:nvSpPr>
          <p:cNvPr id="373" name="Google Shape;373;p18"/>
          <p:cNvSpPr/>
          <p:nvPr/>
        </p:nvSpPr>
        <p:spPr>
          <a:xfrm>
            <a:off x="833420" y="1097225"/>
            <a:ext cx="1816200" cy="37113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18"/>
          <p:cNvSpPr/>
          <p:nvPr/>
        </p:nvSpPr>
        <p:spPr>
          <a:xfrm>
            <a:off x="779375" y="1150050"/>
            <a:ext cx="1816200" cy="191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1D7E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18"/>
          <p:cNvSpPr/>
          <p:nvPr/>
        </p:nvSpPr>
        <p:spPr>
          <a:xfrm>
            <a:off x="902725" y="1535122"/>
            <a:ext cx="16236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AA84F"/>
                </a:solidFill>
                <a:latin typeface="Roboto Medium"/>
                <a:ea typeface="Roboto Medium"/>
                <a:cs typeface="Roboto Medium"/>
                <a:sym typeface="Roboto Medium"/>
              </a:rPr>
              <a:t>Project Ideation</a:t>
            </a:r>
            <a:endParaRPr sz="1600">
              <a:solidFill>
                <a:srgbClr val="6AA84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76" name="Google Shape;376;p18"/>
          <p:cNvSpPr/>
          <p:nvPr/>
        </p:nvSpPr>
        <p:spPr>
          <a:xfrm>
            <a:off x="902763" y="1928037"/>
            <a:ext cx="16236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905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CoNVO</a:t>
            </a:r>
            <a:endParaRPr sz="1200">
              <a:solidFill>
                <a:srgbClr val="6AA84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Fellow Projects</a:t>
            </a:r>
            <a:endParaRPr sz="1200">
              <a:solidFill>
                <a:srgbClr val="6AA84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Consulting projects</a:t>
            </a:r>
            <a:endParaRPr sz="1200">
              <a:solidFill>
                <a:srgbClr val="6AA84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7" name="Google Shape;377;p18"/>
          <p:cNvSpPr/>
          <p:nvPr/>
        </p:nvSpPr>
        <p:spPr>
          <a:xfrm>
            <a:off x="882850" y="1150040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Week 1</a:t>
            </a:r>
            <a:endParaRPr sz="2400">
              <a:solidFill>
                <a:srgbClr val="6AA84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378" name="Google Shape;378;p18"/>
          <p:cNvSpPr/>
          <p:nvPr/>
        </p:nvSpPr>
        <p:spPr>
          <a:xfrm rot="5400000">
            <a:off x="1532650" y="3061375"/>
            <a:ext cx="324000" cy="2487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8"/>
          <p:cNvSpPr/>
          <p:nvPr/>
        </p:nvSpPr>
        <p:spPr>
          <a:xfrm>
            <a:off x="833400" y="3347727"/>
            <a:ext cx="1816200" cy="14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Kick-ass project idea with a clear user, a demonstrable need, available data, and results in an actionable insight.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0" name="Google Shape;380;p18"/>
          <p:cNvSpPr/>
          <p:nvPr/>
        </p:nvSpPr>
        <p:spPr>
          <a:xfrm>
            <a:off x="2738430" y="1097225"/>
            <a:ext cx="1816200" cy="37113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8"/>
          <p:cNvSpPr/>
          <p:nvPr/>
        </p:nvSpPr>
        <p:spPr>
          <a:xfrm>
            <a:off x="2684375" y="1150050"/>
            <a:ext cx="1816200" cy="191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8"/>
          <p:cNvSpPr/>
          <p:nvPr/>
        </p:nvSpPr>
        <p:spPr>
          <a:xfrm rot="5400000">
            <a:off x="3415366" y="3061402"/>
            <a:ext cx="354300" cy="2487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8"/>
          <p:cNvSpPr/>
          <p:nvPr/>
        </p:nvSpPr>
        <p:spPr>
          <a:xfrm>
            <a:off x="4643441" y="1097225"/>
            <a:ext cx="1816200" cy="37113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8"/>
          <p:cNvSpPr/>
          <p:nvPr/>
        </p:nvSpPr>
        <p:spPr>
          <a:xfrm>
            <a:off x="4589400" y="1150050"/>
            <a:ext cx="1816200" cy="191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B45F0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18"/>
          <p:cNvSpPr/>
          <p:nvPr/>
        </p:nvSpPr>
        <p:spPr>
          <a:xfrm rot="5400000">
            <a:off x="5320377" y="3061402"/>
            <a:ext cx="354300" cy="2487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18"/>
          <p:cNvSpPr/>
          <p:nvPr/>
        </p:nvSpPr>
        <p:spPr>
          <a:xfrm>
            <a:off x="6548441" y="1097225"/>
            <a:ext cx="1816200" cy="3711300"/>
          </a:xfrm>
          <a:prstGeom prst="rect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51C75"/>
              </a:solidFill>
            </a:endParaRPr>
          </a:p>
        </p:txBody>
      </p:sp>
      <p:sp>
        <p:nvSpPr>
          <p:cNvPr id="387" name="Google Shape;387;p18"/>
          <p:cNvSpPr/>
          <p:nvPr/>
        </p:nvSpPr>
        <p:spPr>
          <a:xfrm>
            <a:off x="6494400" y="1150050"/>
            <a:ext cx="1816200" cy="191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388" name="Google Shape;388;p18"/>
          <p:cNvSpPr/>
          <p:nvPr/>
        </p:nvSpPr>
        <p:spPr>
          <a:xfrm rot="5400000">
            <a:off x="7225377" y="3061402"/>
            <a:ext cx="354300" cy="2487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51C75"/>
              </a:solidFill>
            </a:endParaRPr>
          </a:p>
        </p:txBody>
      </p:sp>
      <p:sp>
        <p:nvSpPr>
          <p:cNvPr id="389" name="Google Shape;389;p18"/>
          <p:cNvSpPr/>
          <p:nvPr/>
        </p:nvSpPr>
        <p:spPr>
          <a:xfrm>
            <a:off x="2797738" y="1150052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Week 2</a:t>
            </a:r>
            <a:endParaRPr sz="2400">
              <a:solidFill>
                <a:srgbClr val="0000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390" name="Google Shape;390;p18"/>
          <p:cNvSpPr/>
          <p:nvPr/>
        </p:nvSpPr>
        <p:spPr>
          <a:xfrm>
            <a:off x="4712713" y="1150052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Week 3</a:t>
            </a:r>
            <a:endParaRPr sz="2400">
              <a:solidFill>
                <a:srgbClr val="FF9900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391" name="Google Shape;391;p18"/>
          <p:cNvSpPr/>
          <p:nvPr/>
        </p:nvSpPr>
        <p:spPr>
          <a:xfrm>
            <a:off x="4616425" y="3347725"/>
            <a:ext cx="1816200" cy="12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2" name="Google Shape;392;p18"/>
          <p:cNvSpPr/>
          <p:nvPr/>
        </p:nvSpPr>
        <p:spPr>
          <a:xfrm>
            <a:off x="6647450" y="1573110"/>
            <a:ext cx="16236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900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Demo</a:t>
            </a:r>
            <a:endParaRPr sz="1600">
              <a:solidFill>
                <a:srgbClr val="9900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93" name="Google Shape;393;p18"/>
          <p:cNvSpPr/>
          <p:nvPr/>
        </p:nvSpPr>
        <p:spPr>
          <a:xfrm>
            <a:off x="6494425" y="1906875"/>
            <a:ext cx="1867500" cy="10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90500" lvl="0" marL="17145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Polishing presentations</a:t>
            </a:r>
            <a:endParaRPr sz="1200">
              <a:solidFill>
                <a:srgbClr val="99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17145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Sharpening answers to questions</a:t>
            </a:r>
            <a:endParaRPr sz="1200">
              <a:solidFill>
                <a:srgbClr val="99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4" name="Google Shape;394;p18"/>
          <p:cNvSpPr/>
          <p:nvPr/>
        </p:nvSpPr>
        <p:spPr>
          <a:xfrm>
            <a:off x="6637538" y="1190327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Week 4</a:t>
            </a:r>
            <a:endParaRPr sz="2400">
              <a:solidFill>
                <a:srgbClr val="9900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395" name="Google Shape;395;p18"/>
          <p:cNvSpPr/>
          <p:nvPr/>
        </p:nvSpPr>
        <p:spPr>
          <a:xfrm>
            <a:off x="6548450" y="3347725"/>
            <a:ext cx="1816200" cy="12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90500" lvl="0" marL="228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Rehearsed, refined presentation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228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Recorded demo online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228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Documented code on github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6" name="Google Shape;396;p18"/>
          <p:cNvSpPr/>
          <p:nvPr/>
        </p:nvSpPr>
        <p:spPr>
          <a:xfrm>
            <a:off x="2817613" y="1535135"/>
            <a:ext cx="16236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FF"/>
                </a:solidFill>
                <a:latin typeface="Roboto Medium"/>
                <a:ea typeface="Roboto Medium"/>
                <a:cs typeface="Roboto Medium"/>
                <a:sym typeface="Roboto Medium"/>
              </a:rPr>
              <a:t>MVP</a:t>
            </a:r>
            <a:endParaRPr sz="1600">
              <a:solidFill>
                <a:srgbClr val="0000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97" name="Google Shape;397;p18"/>
          <p:cNvSpPr/>
          <p:nvPr/>
        </p:nvSpPr>
        <p:spPr>
          <a:xfrm>
            <a:off x="2817650" y="1928050"/>
            <a:ext cx="16236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90500" lvl="0" marL="17145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Data cleaning and ingestion</a:t>
            </a:r>
            <a:endParaRPr sz="12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17145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ML algorithm</a:t>
            </a:r>
            <a:endParaRPr sz="12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17145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Basic output</a:t>
            </a:r>
            <a:endParaRPr sz="12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8" name="Google Shape;398;p18"/>
          <p:cNvSpPr/>
          <p:nvPr/>
        </p:nvSpPr>
        <p:spPr>
          <a:xfrm>
            <a:off x="2797738" y="1150052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Week 2</a:t>
            </a:r>
            <a:endParaRPr sz="2400">
              <a:solidFill>
                <a:srgbClr val="0000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grpSp>
        <p:nvGrpSpPr>
          <p:cNvPr id="399" name="Google Shape;399;p18"/>
          <p:cNvGrpSpPr/>
          <p:nvPr/>
        </p:nvGrpSpPr>
        <p:grpSpPr>
          <a:xfrm>
            <a:off x="2724925" y="3736950"/>
            <a:ext cx="1816200" cy="431383"/>
            <a:chOff x="2724925" y="3736950"/>
            <a:chExt cx="1816200" cy="431383"/>
          </a:xfrm>
        </p:grpSpPr>
        <p:sp>
          <p:nvSpPr>
            <p:cNvPr id="400" name="Google Shape;400;p18"/>
            <p:cNvSpPr/>
            <p:nvPr/>
          </p:nvSpPr>
          <p:spPr>
            <a:xfrm>
              <a:off x="2724925" y="3814033"/>
              <a:ext cx="1816200" cy="35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Data + algorithm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3508663" y="3736950"/>
              <a:ext cx="248700" cy="1239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2" name="Google Shape;402;p18"/>
          <p:cNvSpPr txBox="1"/>
          <p:nvPr/>
        </p:nvSpPr>
        <p:spPr>
          <a:xfrm>
            <a:off x="2821200" y="3347725"/>
            <a:ext cx="16236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Interactive button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03" name="Google Shape;403;p18"/>
          <p:cNvGrpSpPr/>
          <p:nvPr/>
        </p:nvGrpSpPr>
        <p:grpSpPr>
          <a:xfrm>
            <a:off x="2847925" y="4234900"/>
            <a:ext cx="1570200" cy="447888"/>
            <a:chOff x="2847925" y="4234900"/>
            <a:chExt cx="1570200" cy="447888"/>
          </a:xfrm>
        </p:grpSpPr>
        <p:sp>
          <p:nvSpPr>
            <p:cNvPr id="404" name="Google Shape;404;p18"/>
            <p:cNvSpPr/>
            <p:nvPr/>
          </p:nvSpPr>
          <p:spPr>
            <a:xfrm>
              <a:off x="3508663" y="4234900"/>
              <a:ext cx="248700" cy="1239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8"/>
            <p:cNvSpPr txBox="1"/>
            <p:nvPr/>
          </p:nvSpPr>
          <p:spPr>
            <a:xfrm>
              <a:off x="2847925" y="4358788"/>
              <a:ext cx="1570200" cy="32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Output / Result</a:t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19"/>
          <p:cNvSpPr txBox="1"/>
          <p:nvPr>
            <p:ph type="ctrTitle"/>
          </p:nvPr>
        </p:nvSpPr>
        <p:spPr>
          <a:xfrm>
            <a:off x="311475" y="259325"/>
            <a:ext cx="6753900" cy="6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the weeks:</a:t>
            </a:r>
            <a:endParaRPr/>
          </a:p>
        </p:txBody>
      </p:sp>
      <p:sp>
        <p:nvSpPr>
          <p:cNvPr id="411" name="Google Shape;411;p19"/>
          <p:cNvSpPr/>
          <p:nvPr/>
        </p:nvSpPr>
        <p:spPr>
          <a:xfrm>
            <a:off x="833420" y="1097225"/>
            <a:ext cx="1816200" cy="37113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19"/>
          <p:cNvSpPr/>
          <p:nvPr/>
        </p:nvSpPr>
        <p:spPr>
          <a:xfrm>
            <a:off x="779375" y="1150050"/>
            <a:ext cx="1816200" cy="191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1D7E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19"/>
          <p:cNvSpPr/>
          <p:nvPr/>
        </p:nvSpPr>
        <p:spPr>
          <a:xfrm>
            <a:off x="902725" y="1535122"/>
            <a:ext cx="16236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AA84F"/>
                </a:solidFill>
                <a:latin typeface="Roboto Medium"/>
                <a:ea typeface="Roboto Medium"/>
                <a:cs typeface="Roboto Medium"/>
                <a:sym typeface="Roboto Medium"/>
              </a:rPr>
              <a:t>Project Ideation</a:t>
            </a:r>
            <a:endParaRPr sz="1600">
              <a:solidFill>
                <a:srgbClr val="6AA84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414" name="Google Shape;414;p19"/>
          <p:cNvSpPr/>
          <p:nvPr/>
        </p:nvSpPr>
        <p:spPr>
          <a:xfrm>
            <a:off x="902763" y="1928037"/>
            <a:ext cx="16236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905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CoNVO</a:t>
            </a:r>
            <a:endParaRPr sz="1200">
              <a:solidFill>
                <a:srgbClr val="6AA84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Fellow Projects</a:t>
            </a:r>
            <a:endParaRPr sz="1200">
              <a:solidFill>
                <a:srgbClr val="6AA84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Consulting projects</a:t>
            </a:r>
            <a:endParaRPr sz="1200">
              <a:solidFill>
                <a:srgbClr val="6AA84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5" name="Google Shape;415;p19"/>
          <p:cNvSpPr/>
          <p:nvPr/>
        </p:nvSpPr>
        <p:spPr>
          <a:xfrm>
            <a:off x="882850" y="1150040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Week 1</a:t>
            </a:r>
            <a:endParaRPr sz="2400">
              <a:solidFill>
                <a:srgbClr val="6AA84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416" name="Google Shape;416;p19"/>
          <p:cNvSpPr/>
          <p:nvPr/>
        </p:nvSpPr>
        <p:spPr>
          <a:xfrm rot="5400000">
            <a:off x="1532650" y="3061375"/>
            <a:ext cx="324000" cy="2487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19"/>
          <p:cNvSpPr/>
          <p:nvPr/>
        </p:nvSpPr>
        <p:spPr>
          <a:xfrm>
            <a:off x="833400" y="3347727"/>
            <a:ext cx="1816200" cy="14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Kick-ass project idea with a clear user, a demonstrable need, available data, and results in an actionable insight.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8" name="Google Shape;418;p19"/>
          <p:cNvSpPr/>
          <p:nvPr/>
        </p:nvSpPr>
        <p:spPr>
          <a:xfrm>
            <a:off x="2738430" y="1097225"/>
            <a:ext cx="1816200" cy="37113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19"/>
          <p:cNvSpPr/>
          <p:nvPr/>
        </p:nvSpPr>
        <p:spPr>
          <a:xfrm>
            <a:off x="2684375" y="1150050"/>
            <a:ext cx="1816200" cy="191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19"/>
          <p:cNvSpPr/>
          <p:nvPr/>
        </p:nvSpPr>
        <p:spPr>
          <a:xfrm rot="5400000">
            <a:off x="3415366" y="3061402"/>
            <a:ext cx="354300" cy="2487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19"/>
          <p:cNvSpPr/>
          <p:nvPr/>
        </p:nvSpPr>
        <p:spPr>
          <a:xfrm>
            <a:off x="4643441" y="1097225"/>
            <a:ext cx="1816200" cy="37113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19"/>
          <p:cNvSpPr/>
          <p:nvPr/>
        </p:nvSpPr>
        <p:spPr>
          <a:xfrm>
            <a:off x="4589400" y="1150050"/>
            <a:ext cx="1816200" cy="191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B45F0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19"/>
          <p:cNvSpPr/>
          <p:nvPr/>
        </p:nvSpPr>
        <p:spPr>
          <a:xfrm rot="5400000">
            <a:off x="5320377" y="3061402"/>
            <a:ext cx="354300" cy="2487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19"/>
          <p:cNvSpPr/>
          <p:nvPr/>
        </p:nvSpPr>
        <p:spPr>
          <a:xfrm>
            <a:off x="6548441" y="1097225"/>
            <a:ext cx="1816200" cy="3711300"/>
          </a:xfrm>
          <a:prstGeom prst="rect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51C75"/>
              </a:solidFill>
            </a:endParaRPr>
          </a:p>
        </p:txBody>
      </p:sp>
      <p:sp>
        <p:nvSpPr>
          <p:cNvPr id="425" name="Google Shape;425;p19"/>
          <p:cNvSpPr/>
          <p:nvPr/>
        </p:nvSpPr>
        <p:spPr>
          <a:xfrm>
            <a:off x="6494400" y="1150050"/>
            <a:ext cx="1816200" cy="1914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426" name="Google Shape;426;p19"/>
          <p:cNvSpPr/>
          <p:nvPr/>
        </p:nvSpPr>
        <p:spPr>
          <a:xfrm rot="5400000">
            <a:off x="7225377" y="3061402"/>
            <a:ext cx="354300" cy="2487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51C75"/>
              </a:solidFill>
            </a:endParaRPr>
          </a:p>
        </p:txBody>
      </p:sp>
      <p:sp>
        <p:nvSpPr>
          <p:cNvPr id="427" name="Google Shape;427;p19"/>
          <p:cNvSpPr/>
          <p:nvPr/>
        </p:nvSpPr>
        <p:spPr>
          <a:xfrm>
            <a:off x="4722625" y="1532818"/>
            <a:ext cx="1623600" cy="6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9900"/>
                </a:solidFill>
                <a:latin typeface="Roboto Medium"/>
                <a:ea typeface="Roboto Medium"/>
                <a:cs typeface="Roboto Medium"/>
                <a:sym typeface="Roboto Medium"/>
              </a:rPr>
              <a:t>Data Story + Validation</a:t>
            </a:r>
            <a:endParaRPr sz="1600">
              <a:solidFill>
                <a:srgbClr val="FF99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428" name="Google Shape;428;p19"/>
          <p:cNvSpPr/>
          <p:nvPr/>
        </p:nvSpPr>
        <p:spPr>
          <a:xfrm>
            <a:off x="4589400" y="2138475"/>
            <a:ext cx="1746900" cy="8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90500" lvl="0" marL="228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Finishing product</a:t>
            </a:r>
            <a:endParaRPr sz="1200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2286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Developing metrics</a:t>
            </a:r>
            <a:endParaRPr sz="1200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22860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Justifying choices</a:t>
            </a:r>
            <a:endParaRPr sz="1200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9" name="Google Shape;429;p19"/>
          <p:cNvSpPr/>
          <p:nvPr/>
        </p:nvSpPr>
        <p:spPr>
          <a:xfrm>
            <a:off x="4712713" y="1150052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Week 3</a:t>
            </a:r>
            <a:endParaRPr sz="2400">
              <a:solidFill>
                <a:srgbClr val="FF9900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430" name="Google Shape;430;p19"/>
          <p:cNvSpPr/>
          <p:nvPr/>
        </p:nvSpPr>
        <p:spPr>
          <a:xfrm>
            <a:off x="4616425" y="3347725"/>
            <a:ext cx="1816200" cy="12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1" name="Google Shape;431;p19"/>
          <p:cNvSpPr/>
          <p:nvPr/>
        </p:nvSpPr>
        <p:spPr>
          <a:xfrm>
            <a:off x="4626325" y="3347725"/>
            <a:ext cx="1816200" cy="12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90500" lvl="0" marL="1143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Clearly explained evolution of data -&gt; solution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228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Demonstration that your solution worked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2" name="Google Shape;432;p19"/>
          <p:cNvSpPr/>
          <p:nvPr/>
        </p:nvSpPr>
        <p:spPr>
          <a:xfrm>
            <a:off x="6647450" y="1573110"/>
            <a:ext cx="16236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900FF"/>
                </a:solidFill>
                <a:latin typeface="Roboto Medium"/>
                <a:ea typeface="Roboto Medium"/>
                <a:cs typeface="Roboto Medium"/>
                <a:sym typeface="Roboto Medium"/>
              </a:rPr>
              <a:t>Demo</a:t>
            </a:r>
            <a:endParaRPr sz="1600">
              <a:solidFill>
                <a:srgbClr val="9900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433" name="Google Shape;433;p19"/>
          <p:cNvSpPr/>
          <p:nvPr/>
        </p:nvSpPr>
        <p:spPr>
          <a:xfrm>
            <a:off x="6637538" y="1190327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Week 4</a:t>
            </a:r>
            <a:endParaRPr sz="2400">
              <a:solidFill>
                <a:srgbClr val="9900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434" name="Google Shape;434;p19"/>
          <p:cNvSpPr/>
          <p:nvPr/>
        </p:nvSpPr>
        <p:spPr>
          <a:xfrm>
            <a:off x="6548450" y="3347725"/>
            <a:ext cx="1816200" cy="12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90500" lvl="0" marL="228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Rehearsed, refined presentation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228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Recorded demo online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228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Documented code on github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5" name="Google Shape;435;p19"/>
          <p:cNvSpPr/>
          <p:nvPr/>
        </p:nvSpPr>
        <p:spPr>
          <a:xfrm>
            <a:off x="6494425" y="1906875"/>
            <a:ext cx="1867500" cy="10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90500" lvl="0" marL="17145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Polishing presentations</a:t>
            </a:r>
            <a:endParaRPr sz="1200">
              <a:solidFill>
                <a:srgbClr val="99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17145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Sharpening answers to questions</a:t>
            </a:r>
            <a:endParaRPr sz="1200">
              <a:solidFill>
                <a:srgbClr val="99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6" name="Google Shape;436;p19"/>
          <p:cNvSpPr/>
          <p:nvPr/>
        </p:nvSpPr>
        <p:spPr>
          <a:xfrm>
            <a:off x="2797738" y="1150052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Week 2</a:t>
            </a:r>
            <a:endParaRPr sz="2400">
              <a:solidFill>
                <a:srgbClr val="0000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437" name="Google Shape;437;p19"/>
          <p:cNvSpPr/>
          <p:nvPr/>
        </p:nvSpPr>
        <p:spPr>
          <a:xfrm>
            <a:off x="2817613" y="1535135"/>
            <a:ext cx="16236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FF"/>
                </a:solidFill>
                <a:latin typeface="Roboto Medium"/>
                <a:ea typeface="Roboto Medium"/>
                <a:cs typeface="Roboto Medium"/>
                <a:sym typeface="Roboto Medium"/>
              </a:rPr>
              <a:t>MVP</a:t>
            </a:r>
            <a:endParaRPr sz="1600">
              <a:solidFill>
                <a:srgbClr val="0000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438" name="Google Shape;438;p19"/>
          <p:cNvSpPr/>
          <p:nvPr/>
        </p:nvSpPr>
        <p:spPr>
          <a:xfrm>
            <a:off x="2817650" y="1928050"/>
            <a:ext cx="16236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90500" lvl="0" marL="17145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Data cleaning and ingestion</a:t>
            </a:r>
            <a:endParaRPr sz="12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17145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ML algorithm</a:t>
            </a:r>
            <a:endParaRPr sz="12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90500" lvl="0" marL="17145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Basic output</a:t>
            </a:r>
            <a:endParaRPr sz="12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9" name="Google Shape;439;p19"/>
          <p:cNvSpPr/>
          <p:nvPr/>
        </p:nvSpPr>
        <p:spPr>
          <a:xfrm>
            <a:off x="2797738" y="1150052"/>
            <a:ext cx="162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Week 2</a:t>
            </a:r>
            <a:endParaRPr sz="2400">
              <a:solidFill>
                <a:srgbClr val="0000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grpSp>
        <p:nvGrpSpPr>
          <p:cNvPr id="440" name="Google Shape;440;p19"/>
          <p:cNvGrpSpPr/>
          <p:nvPr/>
        </p:nvGrpSpPr>
        <p:grpSpPr>
          <a:xfrm>
            <a:off x="2724925" y="3736950"/>
            <a:ext cx="1816200" cy="431383"/>
            <a:chOff x="2724925" y="3736950"/>
            <a:chExt cx="1816200" cy="431383"/>
          </a:xfrm>
        </p:grpSpPr>
        <p:sp>
          <p:nvSpPr>
            <p:cNvPr id="441" name="Google Shape;441;p19"/>
            <p:cNvSpPr/>
            <p:nvPr/>
          </p:nvSpPr>
          <p:spPr>
            <a:xfrm>
              <a:off x="2724925" y="3814033"/>
              <a:ext cx="1816200" cy="35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Data + algorithm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42" name="Google Shape;442;p19"/>
            <p:cNvSpPr/>
            <p:nvPr/>
          </p:nvSpPr>
          <p:spPr>
            <a:xfrm>
              <a:off x="3508663" y="3736950"/>
              <a:ext cx="248700" cy="1239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3" name="Google Shape;443;p19"/>
          <p:cNvSpPr txBox="1"/>
          <p:nvPr/>
        </p:nvSpPr>
        <p:spPr>
          <a:xfrm>
            <a:off x="2821200" y="3347725"/>
            <a:ext cx="16236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Interactive button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44" name="Google Shape;444;p19"/>
          <p:cNvGrpSpPr/>
          <p:nvPr/>
        </p:nvGrpSpPr>
        <p:grpSpPr>
          <a:xfrm>
            <a:off x="2847925" y="4234900"/>
            <a:ext cx="1570200" cy="447888"/>
            <a:chOff x="2847925" y="4234900"/>
            <a:chExt cx="1570200" cy="447888"/>
          </a:xfrm>
        </p:grpSpPr>
        <p:sp>
          <p:nvSpPr>
            <p:cNvPr id="445" name="Google Shape;445;p19"/>
            <p:cNvSpPr/>
            <p:nvPr/>
          </p:nvSpPr>
          <p:spPr>
            <a:xfrm>
              <a:off x="3508663" y="4234900"/>
              <a:ext cx="248700" cy="1239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9"/>
            <p:cNvSpPr txBox="1"/>
            <p:nvPr/>
          </p:nvSpPr>
          <p:spPr>
            <a:xfrm>
              <a:off x="2847925" y="4358788"/>
              <a:ext cx="1570200" cy="32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Output / Result</a:t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0"/>
          <p:cNvSpPr txBox="1"/>
          <p:nvPr>
            <p:ph type="ctrTitle"/>
          </p:nvPr>
        </p:nvSpPr>
        <p:spPr>
          <a:xfrm>
            <a:off x="316500" y="366050"/>
            <a:ext cx="8025900" cy="6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 of a finished project</a:t>
            </a:r>
            <a:endParaRPr/>
          </a:p>
        </p:txBody>
      </p:sp>
      <p:sp>
        <p:nvSpPr>
          <p:cNvPr id="452" name="Google Shape;452;p20"/>
          <p:cNvSpPr txBox="1"/>
          <p:nvPr>
            <p:ph idx="1" type="subTitle"/>
          </p:nvPr>
        </p:nvSpPr>
        <p:spPr>
          <a:xfrm>
            <a:off x="428825" y="1186475"/>
            <a:ext cx="8025900" cy="37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114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b="1"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 business pitch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571500" lvl="1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Highlight your project’s strengths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571500" lvl="1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Add features, options, and make it pretty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114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b="1"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Working algorithm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571500" lvl="1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Appropriate for the problem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571500" lvl="1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Understand your algorithm!!! Is there a newer version?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571500" lvl="1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Tied to a front end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114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b="1" lang="en" sz="1800">
                <a:latin typeface="Arial"/>
                <a:ea typeface="Arial"/>
                <a:cs typeface="Arial"/>
                <a:sym typeface="Arial"/>
              </a:rPr>
              <a:t>Metrics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114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How are you measuring success? Defend your choices.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114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b="1"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Validated results</a:t>
            </a:r>
            <a:endParaRPr sz="1800" u="sng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571500" lvl="1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Can you prove that you delivered?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21"/>
          <p:cNvSpPr txBox="1"/>
          <p:nvPr>
            <p:ph type="ctrTitle"/>
          </p:nvPr>
        </p:nvSpPr>
        <p:spPr>
          <a:xfrm>
            <a:off x="449075" y="322194"/>
            <a:ext cx="4255500" cy="9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Help each other!</a:t>
            </a:r>
            <a:endParaRPr/>
          </a:p>
        </p:txBody>
      </p:sp>
      <p:sp>
        <p:nvSpPr>
          <p:cNvPr id="458" name="Google Shape;458;p21"/>
          <p:cNvSpPr txBox="1"/>
          <p:nvPr>
            <p:ph idx="1" type="subTitle"/>
          </p:nvPr>
        </p:nvSpPr>
        <p:spPr>
          <a:xfrm>
            <a:off x="812300" y="1237200"/>
            <a:ext cx="7869900" cy="31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●"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Communicate!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○"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Insight is the PERFECT practice ground for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giving and taking feedback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●"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Feeling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behind? 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○"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Ask for help from other Fellows! We are in this together!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○"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Descope!!!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●"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Feeling ahead?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○"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Help your fellow Fellows!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○"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learn by helping, you build team skills, and you make your network stronger. Your greatest asset is your network.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Everybody gets through this as long as you put in the effort. We don’t let anyone fail. We are all here for you.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